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7" r:id="rId3"/>
    <p:sldId id="260" r:id="rId4"/>
    <p:sldId id="259" r:id="rId5"/>
    <p:sldId id="261" r:id="rId6"/>
    <p:sldId id="264" r:id="rId7"/>
    <p:sldId id="262" r:id="rId8"/>
    <p:sldId id="263" r:id="rId9"/>
    <p:sldId id="266" r:id="rId10"/>
    <p:sldId id="296" r:id="rId11"/>
    <p:sldId id="276" r:id="rId12"/>
    <p:sldId id="268" r:id="rId13"/>
    <p:sldId id="270" r:id="rId14"/>
    <p:sldId id="269" r:id="rId15"/>
    <p:sldId id="297" r:id="rId16"/>
    <p:sldId id="282" r:id="rId17"/>
  </p:sldIdLst>
  <p:sldSz cx="9144000" cy="5143500"/>
  <p:notesSz cx="6858000" cy="9144000"/>
  <p:defaultTextStyle>
    <a:defPPr>
      <a:defRPr lang="zh-CN"/>
    </a:defPPr>
    <a:lvl1pPr marL="0" lvl="0" indent="0" algn="l" defTabSz="6858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1pPr>
    <a:lvl2pPr marL="342900" lvl="1" indent="114300" algn="l" defTabSz="6858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2pPr>
    <a:lvl3pPr marL="685800" lvl="2" indent="228600" algn="l" defTabSz="6858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3pPr>
    <a:lvl4pPr marL="1028700" lvl="3" indent="342900" algn="l" defTabSz="6858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4pPr>
    <a:lvl5pPr marL="1371600" lvl="4" indent="457200" algn="l" defTabSz="6858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5pPr>
    <a:lvl6pPr marL="2286000" lvl="5" indent="457200" algn="l" defTabSz="6858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6pPr>
    <a:lvl7pPr marL="2743200" lvl="6" indent="457200" algn="l" defTabSz="6858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7pPr>
    <a:lvl8pPr marL="3200400" lvl="7" indent="457200" algn="l" defTabSz="6858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8pPr>
    <a:lvl9pPr marL="3657600" lvl="8" indent="457200" algn="l" defTabSz="6858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D8C8"/>
    <a:srgbClr val="16645B"/>
    <a:srgbClr val="AAECE4"/>
    <a:srgbClr val="7BE1D5"/>
    <a:srgbClr val="D0F4F0"/>
    <a:srgbClr val="ECFAF8"/>
    <a:srgbClr val="3BA08E"/>
    <a:srgbClr val="6C9B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3793"/>
    <p:restoredTop sz="94129"/>
  </p:normalViewPr>
  <p:slideViewPr>
    <p:cSldViewPr snapToGrid="0">
      <p:cViewPr varScale="1">
        <p:scale>
          <a:sx n="88" d="100"/>
          <a:sy n="88" d="100"/>
        </p:scale>
        <p:origin x="948" y="72"/>
      </p:cViewPr>
      <p:guideLst/>
    </p:cSldViewPr>
  </p:slideViewPr>
  <p:outlineViewPr>
    <p:cViewPr>
      <p:scale>
        <a:sx n="33" d="100"/>
        <a:sy n="33" d="100"/>
      </p:scale>
      <p:origin x="0" y="-3150"/>
    </p:cViewPr>
  </p:outlin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9B69ED2-AFA2-4C7D-901D-68A7D52735F3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20085FC-F682-4F11-B4E5-F6347D87E0B7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2" name="组合 10"/>
          <p:cNvGrpSpPr/>
          <p:nvPr userDrawn="1"/>
        </p:nvGrpSpPr>
        <p:grpSpPr>
          <a:xfrm>
            <a:off x="0" y="141288"/>
            <a:ext cx="604838" cy="895350"/>
            <a:chOff x="-10" y="-973495"/>
            <a:chExt cx="2575977" cy="3816065"/>
          </a:xfrm>
        </p:grpSpPr>
        <p:pic>
          <p:nvPicPr>
            <p:cNvPr id="2058" name="图片 11"/>
            <p:cNvPicPr>
              <a:picLocks noChangeAspect="1"/>
            </p:cNvPicPr>
            <p:nvPr/>
          </p:nvPicPr>
          <p:blipFill>
            <a:blip r:embed="rId2"/>
            <a:srcRect t="19044" r="41302" b="21577"/>
            <a:stretch>
              <a:fillRect/>
            </a:stretch>
          </p:blipFill>
          <p:spPr>
            <a:xfrm flipH="1">
              <a:off x="-10" y="-973495"/>
              <a:ext cx="2575977" cy="381606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059" name="图片 12"/>
            <p:cNvPicPr>
              <a:picLocks noChangeAspect="1"/>
            </p:cNvPicPr>
            <p:nvPr/>
          </p:nvPicPr>
          <p:blipFill>
            <a:blip r:embed="rId3"/>
            <a:srcRect t="20975" r="41618" b="20621"/>
            <a:stretch>
              <a:fillRect/>
            </a:stretch>
          </p:blipFill>
          <p:spPr>
            <a:xfrm flipH="1">
              <a:off x="0" y="-264100"/>
              <a:ext cx="1568449" cy="2368336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9B69ED2-AFA2-4C7D-901D-68A7D52735F3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</a:fld>
            <a:endParaRPr kumimoji="0" lang="zh-CN" altLang="en-US" sz="9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20085FC-F682-4F11-B4E5-F6347D87E0B7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9B69ED2-AFA2-4C7D-901D-68A7D52735F3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</a:fld>
            <a:endParaRPr kumimoji="0" lang="zh-CN" altLang="en-US" sz="9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20085FC-F682-4F11-B4E5-F6347D87E0B7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7" name="矩形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pattFill prst="dkUpDiag">
            <a:fgClr>
              <a:srgbClr val="324C5C"/>
            </a:fgClr>
            <a:bgClr>
              <a:schemeClr val="tx1">
                <a:lumMod val="95000"/>
                <a:lumOff val="5000"/>
              </a:schemeClr>
            </a:bgClr>
          </a:patt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15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762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31888"/>
            <a:ext cx="7886700" cy="3500437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9B69ED2-AFA2-4C7D-901D-68A7D52735F3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20085FC-F682-4F11-B4E5-F6347D87E0B7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32" name="组合 7"/>
          <p:cNvGrpSpPr/>
          <p:nvPr userDrawn="1"/>
        </p:nvGrpSpPr>
        <p:grpSpPr>
          <a:xfrm>
            <a:off x="0" y="141288"/>
            <a:ext cx="604838" cy="895350"/>
            <a:chOff x="-10" y="-973495"/>
            <a:chExt cx="2575977" cy="3816065"/>
          </a:xfrm>
        </p:grpSpPr>
        <p:pic>
          <p:nvPicPr>
            <p:cNvPr id="1033" name="图片 8"/>
            <p:cNvPicPr>
              <a:picLocks noChangeAspect="1"/>
            </p:cNvPicPr>
            <p:nvPr/>
          </p:nvPicPr>
          <p:blipFill>
            <a:blip r:embed="rId4"/>
            <a:srcRect t="19044" r="41302" b="21577"/>
            <a:stretch>
              <a:fillRect/>
            </a:stretch>
          </p:blipFill>
          <p:spPr>
            <a:xfrm flipH="1">
              <a:off x="-10" y="-973495"/>
              <a:ext cx="2575977" cy="381606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034" name="图片 9"/>
            <p:cNvPicPr>
              <a:picLocks noChangeAspect="1"/>
            </p:cNvPicPr>
            <p:nvPr/>
          </p:nvPicPr>
          <p:blipFill>
            <a:blip r:embed="rId5"/>
            <a:srcRect t="20975" r="41618" b="20621"/>
            <a:stretch>
              <a:fillRect/>
            </a:stretch>
          </p:blipFill>
          <p:spPr>
            <a:xfrm flipH="1">
              <a:off x="0" y="-264100"/>
              <a:ext cx="1568449" cy="2368336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rgbClr val="50D8C8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rgbClr val="7BE1D5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rgbClr val="7BE1D5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rgbClr val="7BE1D5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100" kern="1200">
          <a:solidFill>
            <a:srgbClr val="7BE1D5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100" kern="1200">
          <a:solidFill>
            <a:srgbClr val="7BE1D5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wmf"/><Relationship Id="rId1" Type="http://schemas.openxmlformats.org/officeDocument/2006/relationships/oleObject" Target="../embeddings/oleObject6.bin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wmf"/><Relationship Id="rId1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wmf"/><Relationship Id="rId3" Type="http://schemas.openxmlformats.org/officeDocument/2006/relationships/oleObject" Target="../embeddings/oleObject3.bin"/><Relationship Id="rId2" Type="http://schemas.openxmlformats.org/officeDocument/2006/relationships/image" Target="../media/image8.wmf"/><Relationship Id="rId1" Type="http://schemas.openxmlformats.org/officeDocument/2006/relationships/oleObject" Target="../embeddings/oleObject2.bin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wmf"/><Relationship Id="rId3" Type="http://schemas.openxmlformats.org/officeDocument/2006/relationships/oleObject" Target="../embeddings/oleObject5.bin"/><Relationship Id="rId2" Type="http://schemas.openxmlformats.org/officeDocument/2006/relationships/image" Target="../media/image10.wmf"/><Relationship Id="rId1" Type="http://schemas.openxmlformats.org/officeDocument/2006/relationships/oleObject" Target="../embeddings/oleObject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074" name="组合 1"/>
          <p:cNvGrpSpPr/>
          <p:nvPr/>
        </p:nvGrpSpPr>
        <p:grpSpPr>
          <a:xfrm>
            <a:off x="22860" y="68580"/>
            <a:ext cx="9144000" cy="5143500"/>
            <a:chOff x="0" y="0"/>
            <a:chExt cx="9144000" cy="5143500"/>
          </a:xfrm>
        </p:grpSpPr>
        <p:pic>
          <p:nvPicPr>
            <p:cNvPr id="3078" name="图片 15"/>
            <p:cNvPicPr>
              <a:picLocks noChangeAspect="1"/>
            </p:cNvPicPr>
            <p:nvPr/>
          </p:nvPicPr>
          <p:blipFill>
            <a:blip r:embed="rId1"/>
            <a:srcRect t="42001" r="33006" b="21579"/>
            <a:stretch>
              <a:fillRect/>
            </a:stretch>
          </p:blipFill>
          <p:spPr>
            <a:xfrm>
              <a:off x="2683117" y="0"/>
              <a:ext cx="6460883" cy="514350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079" name="图片 16"/>
            <p:cNvPicPr>
              <a:picLocks noChangeAspect="1"/>
            </p:cNvPicPr>
            <p:nvPr/>
          </p:nvPicPr>
          <p:blipFill>
            <a:blip r:embed="rId2"/>
            <a:srcRect t="42139" r="41618" b="20621"/>
            <a:stretch>
              <a:fillRect/>
            </a:stretch>
          </p:blipFill>
          <p:spPr>
            <a:xfrm>
              <a:off x="4340863" y="0"/>
              <a:ext cx="4803137" cy="462450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080" name="图片 3"/>
            <p:cNvPicPr>
              <a:picLocks noChangeAspect="1"/>
            </p:cNvPicPr>
            <p:nvPr/>
          </p:nvPicPr>
          <p:blipFill>
            <a:blip r:embed="rId3"/>
            <a:srcRect l="4973" t="7013"/>
            <a:stretch>
              <a:fillRect/>
            </a:stretch>
          </p:blipFill>
          <p:spPr>
            <a:xfrm>
              <a:off x="0" y="0"/>
              <a:ext cx="2016084" cy="1536700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8" name="矩形 17"/>
          <p:cNvSpPr/>
          <p:nvPr/>
        </p:nvSpPr>
        <p:spPr>
          <a:xfrm>
            <a:off x="7515225" y="331788"/>
            <a:ext cx="1171575" cy="477838"/>
          </a:xfrm>
          <a:prstGeom prst="rect">
            <a:avLst/>
          </a:prstGeom>
          <a:noFill/>
          <a:ln>
            <a:solidFill>
              <a:srgbClr val="27AE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G9</a:t>
            </a:r>
            <a:endParaRPr kumimoji="0" lang="en-US" altLang="zh-CN" sz="21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04495" y="4154805"/>
            <a:ext cx="2457450" cy="469900"/>
          </a:xfrm>
          <a:prstGeom prst="rect">
            <a:avLst/>
          </a:prstGeom>
          <a:noFill/>
          <a:ln w="28575" cmpd="sng">
            <a:solidFill>
              <a:schemeClr val="bg1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marR="0" algn="ctr" defTabSz="6858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1800" kern="1200" cap="none" spc="0" normalizeH="0" baseline="0" noProof="0" dirty="0">
                <a:solidFill>
                  <a:srgbClr val="7BE1D5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Hackathon 2024</a:t>
            </a:r>
            <a:endParaRPr kumimoji="0" lang="en-US" altLang="zh-CN" sz="1800" kern="1200" cap="none" spc="0" normalizeH="0" baseline="0" noProof="0" dirty="0">
              <a:solidFill>
                <a:srgbClr val="7BE1D5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R="0" algn="ctr" defTabSz="6858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1800" kern="1200" cap="none" spc="0" normalizeH="0" baseline="0" noProof="0" dirty="0">
                <a:solidFill>
                  <a:srgbClr val="7BE1D5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KSSEM</a:t>
            </a:r>
            <a:endParaRPr kumimoji="0" lang="en-US" altLang="zh-CN" sz="1800" kern="1200" cap="none" spc="0" normalizeH="0" baseline="0" noProof="0" dirty="0">
              <a:solidFill>
                <a:srgbClr val="7BE1D5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549400" y="2221230"/>
            <a:ext cx="3116580" cy="7004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algn="dist" defTabSz="685800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3300" b="1" kern="1200" cap="none" spc="0" normalizeH="0" baseline="0" noProof="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TEAM UNIQUE</a:t>
            </a:r>
            <a:endParaRPr kumimoji="0" lang="en-US" altLang="zh-CN" sz="3300" b="1" kern="1200" cap="none" spc="0" normalizeH="0" baseline="0" noProof="0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123..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5980" y="2221230"/>
            <a:ext cx="899795" cy="64389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" name="矩形 17"/>
          <p:cNvSpPr/>
          <p:nvPr/>
        </p:nvSpPr>
        <p:spPr>
          <a:xfrm>
            <a:off x="1725930" y="247650"/>
            <a:ext cx="5691505" cy="704850"/>
          </a:xfrm>
          <a:prstGeom prst="rect">
            <a:avLst/>
          </a:prstGeom>
          <a:noFill/>
          <a:ln>
            <a:solidFill>
              <a:srgbClr val="27AE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27AE9F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MODERN SOLUTIONS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27AE9F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92" name="文本框 19"/>
          <p:cNvSpPr txBox="1"/>
          <p:nvPr/>
        </p:nvSpPr>
        <p:spPr>
          <a:xfrm>
            <a:off x="5330825" y="1310005"/>
            <a:ext cx="20262850" cy="69342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p>
            <a:pPr algn="ctr" eaLnBrk="1" hangingPunct="1">
              <a:lnSpc>
                <a:spcPct val="120000"/>
              </a:lnSpc>
            </a:pPr>
            <a:r>
              <a:rPr lang="zh-CN" altLang="en-US" sz="2100" dirty="0">
                <a:solidFill>
                  <a:srgbClr val="D9D9D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Enter title</a:t>
            </a:r>
            <a:endParaRPr lang="zh-CN" altLang="en-US" sz="2100" dirty="0">
              <a:solidFill>
                <a:srgbClr val="D9D9D9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95" name="文本框 27"/>
          <p:cNvSpPr txBox="1"/>
          <p:nvPr/>
        </p:nvSpPr>
        <p:spPr>
          <a:xfrm>
            <a:off x="5330825" y="1932305"/>
            <a:ext cx="20262850" cy="69342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p>
            <a:pPr algn="ctr" eaLnBrk="1" hangingPunct="1">
              <a:lnSpc>
                <a:spcPct val="120000"/>
              </a:lnSpc>
            </a:pPr>
            <a:r>
              <a:rPr lang="zh-CN" altLang="en-US" sz="2100" dirty="0">
                <a:solidFill>
                  <a:srgbClr val="7BE1D5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Enter title</a:t>
            </a:r>
            <a:endParaRPr lang="zh-CN" altLang="en-US" sz="2100" dirty="0">
              <a:solidFill>
                <a:srgbClr val="7BE1D5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30825" y="2554605"/>
            <a:ext cx="20262850" cy="6934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algn="ctr" defTabSz="685800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zh-CN" altLang="en-US" sz="2100" kern="1200" cap="none" spc="0" normalizeH="0" baseline="0" noProof="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Enter title</a:t>
            </a:r>
            <a:endParaRPr kumimoji="0" lang="zh-CN" altLang="en-US" sz="2100" kern="1200" cap="none" spc="0" normalizeH="0" baseline="0" noProof="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330825" y="3176905"/>
            <a:ext cx="20262850" cy="6934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algn="ctr" defTabSz="685800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zh-CN" altLang="en-US" sz="2100" kern="1200" cap="none" spc="0" normalizeH="0" baseline="0" noProof="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Enter title</a:t>
            </a:r>
            <a:endParaRPr kumimoji="0" lang="zh-CN" altLang="en-US" sz="2100" kern="1200" cap="none" spc="0" normalizeH="0" baseline="0" noProof="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330825" y="3799205"/>
            <a:ext cx="20262850" cy="6934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algn="ctr" defTabSz="685800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zh-CN" altLang="en-US" sz="2100" kern="1200" cap="none" spc="0" normalizeH="0" baseline="0" noProof="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Enter title</a:t>
            </a:r>
            <a:endParaRPr kumimoji="0" lang="zh-CN" altLang="en-US" sz="2100" kern="1200" cap="none" spc="0" normalizeH="0" baseline="0" noProof="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300" name="图片 18"/>
          <p:cNvPicPr>
            <a:picLocks noChangeAspect="1"/>
          </p:cNvPicPr>
          <p:nvPr/>
        </p:nvPicPr>
        <p:blipFill>
          <a:blip r:embed="rId1"/>
          <a:srcRect r="4973" b="7013"/>
          <a:stretch>
            <a:fillRect/>
          </a:stretch>
        </p:blipFill>
        <p:spPr>
          <a:xfrm>
            <a:off x="7816850" y="4222750"/>
            <a:ext cx="1327150" cy="920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 Box 2"/>
          <p:cNvSpPr txBox="1"/>
          <p:nvPr/>
        </p:nvSpPr>
        <p:spPr>
          <a:xfrm>
            <a:off x="1725930" y="1531620"/>
            <a:ext cx="647890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q"/>
            </a:pPr>
            <a:r>
              <a:rPr lang="en-GB" altLang="en-US" sz="2000">
                <a:solidFill>
                  <a:schemeClr val="bg1"/>
                </a:solidFill>
              </a:rPr>
              <a:t> Indoor Air Quality Monitoring</a:t>
            </a:r>
            <a:endParaRPr lang="en-GB" altLang="en-US" sz="200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charset="0"/>
              <a:buChar char="q"/>
            </a:pPr>
            <a:r>
              <a:rPr lang="en-GB" altLang="en-US" sz="2000">
                <a:solidFill>
                  <a:schemeClr val="bg1"/>
                </a:solidFill>
              </a:rPr>
              <a:t>Ventilation</a:t>
            </a:r>
            <a:r>
              <a:rPr lang="en-US" altLang="en-GB" sz="2000">
                <a:solidFill>
                  <a:schemeClr val="bg1"/>
                </a:solidFill>
              </a:rPr>
              <a:t> hazard</a:t>
            </a:r>
            <a:r>
              <a:rPr lang="en-GB" altLang="en-US" sz="2000">
                <a:solidFill>
                  <a:schemeClr val="bg1"/>
                </a:solidFill>
              </a:rPr>
              <a:t> Control System</a:t>
            </a:r>
            <a:endParaRPr lang="en-GB" altLang="en-US" sz="200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charset="0"/>
              <a:buChar char="q"/>
            </a:pPr>
            <a:r>
              <a:rPr lang="en-GB" altLang="en-US" sz="2000">
                <a:solidFill>
                  <a:schemeClr val="bg1"/>
                </a:solidFill>
              </a:rPr>
              <a:t>Smart Ventilation</a:t>
            </a:r>
            <a:endParaRPr lang="en-GB" altLang="en-US" sz="200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charset="0"/>
              <a:buChar char="q"/>
            </a:pPr>
            <a:r>
              <a:rPr lang="en-GB" altLang="en-US" sz="2000">
                <a:solidFill>
                  <a:schemeClr val="bg1"/>
                </a:solidFill>
              </a:rPr>
              <a:t>Environmental Monitoring</a:t>
            </a:r>
            <a:endParaRPr lang="en-GB" altLang="en-US" sz="200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charset="0"/>
              <a:buChar char="q"/>
            </a:pPr>
            <a:r>
              <a:rPr lang="en-US" altLang="en-GB" sz="2000">
                <a:solidFill>
                  <a:schemeClr val="bg1"/>
                </a:solidFill>
              </a:rPr>
              <a:t>Safe cave excavation systems</a:t>
            </a:r>
            <a:endParaRPr lang="en-US" altLang="en-GB" sz="200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charset="0"/>
              <a:buChar char="q"/>
            </a:pPr>
            <a:r>
              <a:rPr lang="en-US" altLang="en-GB" sz="2000">
                <a:solidFill>
                  <a:schemeClr val="bg1"/>
                </a:solidFill>
              </a:rPr>
              <a:t>home applications and allerts in case of emergency</a:t>
            </a:r>
            <a:endParaRPr lang="en-US" altLang="en-GB" sz="200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charset="0"/>
              <a:buChar char="q"/>
            </a:pPr>
            <a:r>
              <a:rPr lang="en-US" altLang="en-GB" sz="2000">
                <a:solidFill>
                  <a:schemeClr val="bg1"/>
                </a:solidFill>
              </a:rPr>
              <a:t>Provides precautions to maintain normal atmospheric conditions</a:t>
            </a:r>
            <a:endParaRPr lang="en-US" altLang="en-GB" sz="20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4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p>
            <a:pPr>
              <a:buNone/>
            </a:pPr>
            <a:r>
              <a:rPr lang="en-US" altLang="zh-CN" dirty="0"/>
              <a:t>PROTOTYPE</a:t>
            </a:r>
            <a:endParaRPr lang="en-US" altLang="zh-CN" dirty="0"/>
          </a:p>
        </p:txBody>
      </p:sp>
      <p:graphicFrame>
        <p:nvGraphicFramePr>
          <p:cNvPr id="2" name="Object 1"/>
          <p:cNvGraphicFramePr/>
          <p:nvPr/>
        </p:nvGraphicFramePr>
        <p:xfrm>
          <a:off x="628650" y="1204595"/>
          <a:ext cx="2103120" cy="3488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6334125" imgH="10258425" progId="Paint.Picture">
                  <p:embed/>
                </p:oleObj>
              </mc:Choice>
              <mc:Fallback>
                <p:oleObj name="" r:id="rId1" imgW="6334125" imgH="10258425" progId="Paint.Picture">
                  <p:embed/>
                  <p:pic>
                    <p:nvPicPr>
                      <p:cNvPr id="0" name="Picture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28650" y="1204595"/>
                        <a:ext cx="2103120" cy="34880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3"/>
          <p:cNvSpPr txBox="1"/>
          <p:nvPr/>
        </p:nvSpPr>
        <p:spPr>
          <a:xfrm>
            <a:off x="3262630" y="1894840"/>
            <a:ext cx="4780915" cy="30060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>
              <a:buFont typeface="+mj-lt"/>
              <a:buAutoNum type="arabicPeriod"/>
            </a:pPr>
            <a:r>
              <a:rPr lang="en-US" altLang="en-GB" sz="1800">
                <a:solidFill>
                  <a:schemeClr val="bg1"/>
                </a:solidFill>
              </a:rPr>
              <a:t>Our Prototype uses components and converts the receptor -analytic  interactions to create analog signals and then are converted to a readable output data.</a:t>
            </a:r>
            <a:endParaRPr lang="en-US" altLang="en-GB" sz="180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altLang="en-GB" sz="180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en-GB" sz="1800">
                <a:solidFill>
                  <a:schemeClr val="bg1"/>
                </a:solidFill>
              </a:rPr>
              <a:t>this device comes with various advantages that are folowed in the further slides</a:t>
            </a:r>
            <a:endParaRPr lang="en-US" altLang="en-GB" sz="180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altLang="en-GB" sz="18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8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p>
            <a:pPr>
              <a:buNone/>
            </a:pPr>
            <a:r>
              <a:rPr lang="en-US" altLang="zh-CN" dirty="0"/>
              <a:t>Functions and applications</a:t>
            </a:r>
            <a:endParaRPr lang="en-US" altLang="zh-CN" dirty="0"/>
          </a:p>
        </p:txBody>
      </p:sp>
      <p:sp>
        <p:nvSpPr>
          <p:cNvPr id="3" name="Text Box 2"/>
          <p:cNvSpPr txBox="1"/>
          <p:nvPr/>
        </p:nvSpPr>
        <p:spPr>
          <a:xfrm>
            <a:off x="628650" y="1351915"/>
            <a:ext cx="7458075" cy="31813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>
              <a:buFont typeface="+mj-lt"/>
              <a:buAutoNum type="arabicPeriod"/>
            </a:pPr>
            <a:r>
              <a:rPr lang="en-US" altLang="en-GB" sz="1800">
                <a:solidFill>
                  <a:schemeClr val="bg1"/>
                </a:solidFill>
              </a:rPr>
              <a:t>The device Has various applications such as gas detection  and allerting the user id the particular area is safe</a:t>
            </a:r>
            <a:endParaRPr lang="en-US" altLang="en-GB" sz="180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en-GB" sz="1800">
                <a:solidFill>
                  <a:schemeClr val="bg1"/>
                </a:solidFill>
              </a:rPr>
              <a:t>such as a cave or canal exploration , where the explorers are always experience harmful gases such as methane  co2 etc.</a:t>
            </a:r>
            <a:endParaRPr lang="en-US" altLang="en-GB" sz="180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en-GB" sz="1800">
                <a:solidFill>
                  <a:schemeClr val="bg1"/>
                </a:solidFill>
              </a:rPr>
              <a:t>This device comes with a facility to change the sensor according to the user desire</a:t>
            </a:r>
            <a:endParaRPr lang="en-US" altLang="en-GB" sz="180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en-GB" sz="1800">
                <a:solidFill>
                  <a:schemeClr val="bg1"/>
                </a:solidFill>
              </a:rPr>
              <a:t>such as detection of concentration of co2  within a area  the prototype also comes with a handel which makes it comfortable for the user to carry.</a:t>
            </a:r>
            <a:endParaRPr lang="en-US" altLang="en-GB" sz="180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en-GB" sz="1800">
                <a:solidFill>
                  <a:schemeClr val="bg1"/>
                </a:solidFill>
              </a:rPr>
              <a:t>the prototype also comes with a long distance pvc  extension that creates distiantual boundary between the user and the analyte</a:t>
            </a:r>
            <a:endParaRPr lang="en-US" altLang="en-GB" sz="180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en-GB" sz="1800">
                <a:solidFill>
                  <a:schemeClr val="bg1"/>
                </a:solidFill>
              </a:rPr>
              <a:t>Though made with simple components it is effective in case of such cases.</a:t>
            </a:r>
            <a:endParaRPr lang="en-US" altLang="en-GB" sz="18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3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p>
            <a:pPr>
              <a:buNone/>
            </a:pPr>
            <a:r>
              <a:rPr lang="en-US" altLang="zh-CN" dirty="0"/>
              <a:t>Conclusion</a:t>
            </a:r>
            <a:endParaRPr lang="en-US" altLang="zh-CN" dirty="0"/>
          </a:p>
        </p:txBody>
      </p:sp>
      <p:sp>
        <p:nvSpPr>
          <p:cNvPr id="2" name="Text Box 1"/>
          <p:cNvSpPr txBox="1"/>
          <p:nvPr/>
        </p:nvSpPr>
        <p:spPr>
          <a:xfrm>
            <a:off x="1541145" y="1520190"/>
            <a:ext cx="6203950" cy="33553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en-GB" sz="2000">
                <a:solidFill>
                  <a:schemeClr val="bg1"/>
                </a:solidFill>
              </a:rPr>
              <a:t>This prototype is lesser in cost compared to the other devices that are actually heavy to carry </a:t>
            </a:r>
            <a:endParaRPr lang="en-US" altLang="en-GB" sz="2000">
              <a:solidFill>
                <a:schemeClr val="bg1"/>
              </a:solidFill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en-GB" sz="2000">
                <a:solidFill>
                  <a:schemeClr val="bg1"/>
                </a:solidFill>
              </a:rPr>
              <a:t>The device is also portable </a:t>
            </a:r>
            <a:endParaRPr lang="en-US" altLang="en-GB" sz="2000">
              <a:solidFill>
                <a:schemeClr val="bg1"/>
              </a:solidFill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en-GB" sz="2000">
                <a:solidFill>
                  <a:schemeClr val="bg1"/>
                </a:solidFill>
              </a:rPr>
              <a:t>we can provide jointsto fold the long extension that are uncomfortable</a:t>
            </a:r>
            <a:endParaRPr lang="en-US" altLang="en-GB" sz="2000">
              <a:solidFill>
                <a:schemeClr val="bg1"/>
              </a:solidFill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en-GB" sz="2000">
                <a:solidFill>
                  <a:schemeClr val="bg1"/>
                </a:solidFill>
              </a:rPr>
              <a:t>this prototype is comparatively cheaper and also life saving in some situations auch as excavation</a:t>
            </a:r>
            <a:endParaRPr lang="en-US" altLang="en-GB" sz="20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Circuit and prototype testing through Simulations</a:t>
            </a:r>
            <a:endParaRPr lang="en-US" altLang="en-GB"/>
          </a:p>
        </p:txBody>
      </p:sp>
      <p:sp>
        <p:nvSpPr>
          <p:cNvPr id="4" name="Text Box 3"/>
          <p:cNvSpPr txBox="1"/>
          <p:nvPr/>
        </p:nvSpPr>
        <p:spPr>
          <a:xfrm>
            <a:off x="752475" y="2750185"/>
            <a:ext cx="3048000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GB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2770" name="组合 1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2774" name="图片 15"/>
            <p:cNvPicPr>
              <a:picLocks noChangeAspect="1"/>
            </p:cNvPicPr>
            <p:nvPr/>
          </p:nvPicPr>
          <p:blipFill>
            <a:blip r:embed="rId1"/>
            <a:srcRect t="42001" r="33006" b="21579"/>
            <a:stretch>
              <a:fillRect/>
            </a:stretch>
          </p:blipFill>
          <p:spPr>
            <a:xfrm>
              <a:off x="2683117" y="0"/>
              <a:ext cx="6460883" cy="514350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2775" name="图片 16"/>
            <p:cNvPicPr>
              <a:picLocks noChangeAspect="1"/>
            </p:cNvPicPr>
            <p:nvPr/>
          </p:nvPicPr>
          <p:blipFill>
            <a:blip r:embed="rId2"/>
            <a:srcRect t="42139" r="41618" b="20621"/>
            <a:stretch>
              <a:fillRect/>
            </a:stretch>
          </p:blipFill>
          <p:spPr>
            <a:xfrm>
              <a:off x="4340863" y="0"/>
              <a:ext cx="4803137" cy="462450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2776" name="图片 3"/>
            <p:cNvPicPr>
              <a:picLocks noChangeAspect="1"/>
            </p:cNvPicPr>
            <p:nvPr/>
          </p:nvPicPr>
          <p:blipFill>
            <a:blip r:embed="rId3"/>
            <a:srcRect l="4973" t="7013"/>
            <a:stretch>
              <a:fillRect/>
            </a:stretch>
          </p:blipFill>
          <p:spPr>
            <a:xfrm>
              <a:off x="0" y="0"/>
              <a:ext cx="2016084" cy="1536700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9" name="文本框 18"/>
          <p:cNvSpPr txBox="1"/>
          <p:nvPr/>
        </p:nvSpPr>
        <p:spPr>
          <a:xfrm>
            <a:off x="1474788" y="2841625"/>
            <a:ext cx="1433513" cy="469900"/>
          </a:xfrm>
          <a:prstGeom prst="rect">
            <a:avLst/>
          </a:prstGeom>
          <a:noFill/>
          <a:ln>
            <a:solidFill>
              <a:srgbClr val="7BE1D5"/>
            </a:solidFill>
          </a:ln>
        </p:spPr>
        <p:txBody>
          <a:bodyPr wrap="square" rtlCol="0" anchor="ctr">
            <a:noAutofit/>
          </a:bodyPr>
          <a:lstStyle/>
          <a:p>
            <a:pPr marR="0" algn="ctr" defTabSz="6858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1800" kern="1200" cap="none" spc="0" normalizeH="0" baseline="0" noProof="0" dirty="0" smtClean="0">
                <a:solidFill>
                  <a:srgbClr val="7BE1D5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Thank you</a:t>
            </a:r>
            <a:endParaRPr kumimoji="0" lang="zh-CN" altLang="en-US" sz="1800" kern="1200" cap="none" spc="0" normalizeH="0" baseline="0" noProof="0" dirty="0">
              <a:solidFill>
                <a:srgbClr val="7BE1D5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328738" y="1774825"/>
            <a:ext cx="1749425" cy="1111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algn="dist" defTabSz="685800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6000" kern="1200" cap="none" spc="0" normalizeH="0" baseline="0" noProof="0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END</a:t>
            </a:r>
            <a:endParaRPr kumimoji="0" lang="en-US" altLang="zh-CN" sz="6000" kern="1200" cap="none" spc="0" normalizeH="0" baseline="0" noProof="0" dirty="0" smtClean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122" name="组合 5"/>
          <p:cNvGrpSpPr/>
          <p:nvPr/>
        </p:nvGrpSpPr>
        <p:grpSpPr>
          <a:xfrm>
            <a:off x="0" y="0"/>
            <a:ext cx="4575175" cy="5068888"/>
            <a:chOff x="-3" y="-11007"/>
            <a:chExt cx="2575977" cy="2853574"/>
          </a:xfrm>
        </p:grpSpPr>
        <p:pic>
          <p:nvPicPr>
            <p:cNvPr id="5128" name="图片 3"/>
            <p:cNvPicPr>
              <a:picLocks noChangeAspect="1"/>
            </p:cNvPicPr>
            <p:nvPr/>
          </p:nvPicPr>
          <p:blipFill>
            <a:blip r:embed="rId1"/>
            <a:srcRect t="34021" r="41302" b="21577"/>
            <a:stretch>
              <a:fillRect/>
            </a:stretch>
          </p:blipFill>
          <p:spPr>
            <a:xfrm flipH="1">
              <a:off x="-3" y="-11007"/>
              <a:ext cx="2575977" cy="2853574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129" name="图片 4"/>
            <p:cNvPicPr>
              <a:picLocks noChangeAspect="1"/>
            </p:cNvPicPr>
            <p:nvPr/>
          </p:nvPicPr>
          <p:blipFill>
            <a:blip r:embed="rId2"/>
            <a:srcRect t="29494" r="41618" b="20621"/>
            <a:stretch>
              <a:fillRect/>
            </a:stretch>
          </p:blipFill>
          <p:spPr>
            <a:xfrm flipH="1">
              <a:off x="-1" y="-11007"/>
              <a:ext cx="1568449" cy="2022899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7" name="文本框 6"/>
          <p:cNvSpPr txBox="1"/>
          <p:nvPr/>
        </p:nvSpPr>
        <p:spPr>
          <a:xfrm>
            <a:off x="2466975" y="1532255"/>
            <a:ext cx="6955790" cy="20046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algn="ctr" defTabSz="685800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4050" kern="1200" cap="none" spc="0" normalizeH="0" baseline="0" noProof="0" dirty="0">
                <a:solidFill>
                  <a:srgbClr val="50D8C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CARBON            FOOTPRINT TRACKER</a:t>
            </a:r>
            <a:endParaRPr kumimoji="0" lang="en-US" altLang="zh-CN" sz="4050" kern="1200" cap="none" spc="0" normalizeH="0" baseline="0" noProof="0" dirty="0">
              <a:solidFill>
                <a:srgbClr val="50D8C8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5" name="图片 11"/>
          <p:cNvPicPr>
            <a:picLocks noChangeAspect="1"/>
          </p:cNvPicPr>
          <p:nvPr/>
        </p:nvPicPr>
        <p:blipFill>
          <a:blip r:embed="rId3"/>
          <a:srcRect r="4973" b="7013"/>
          <a:stretch>
            <a:fillRect/>
          </a:stretch>
        </p:blipFill>
        <p:spPr>
          <a:xfrm>
            <a:off x="6157913" y="3071813"/>
            <a:ext cx="2986087" cy="20716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 Box 2"/>
          <p:cNvSpPr txBox="1"/>
          <p:nvPr/>
        </p:nvSpPr>
        <p:spPr>
          <a:xfrm>
            <a:off x="850900" y="3987800"/>
            <a:ext cx="4850130" cy="46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50D8C8"/>
                </a:solidFill>
              </a14:hiddenFill>
            </a:ext>
          </a:extLst>
        </p:spPr>
        <p:txBody>
          <a:bodyPr wrap="square" rtlCol="0">
            <a:noAutofit/>
          </a:bodyPr>
          <a:p>
            <a:r>
              <a:rPr lang="en-US" altLang="en-GB">
                <a:solidFill>
                  <a:schemeClr val="bg1"/>
                </a:solidFill>
              </a:rPr>
              <a:t>TO DEVELOP A SYSTEM TO CALCULATE AND REDUCE  PERSONAL OR ORGISATIONAL CARBON EMMISSION</a:t>
            </a:r>
            <a:endParaRPr lang="en-US" altLang="en-GB">
              <a:solidFill>
                <a:schemeClr val="bg1"/>
              </a:solidFill>
            </a:endParaRPr>
          </a:p>
        </p:txBody>
      </p:sp>
      <p:pic>
        <p:nvPicPr>
          <p:cNvPr id="4" name="Picture 3" descr="123..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899795" cy="80327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146" name="组合 1"/>
          <p:cNvGrpSpPr/>
          <p:nvPr/>
        </p:nvGrpSpPr>
        <p:grpSpPr>
          <a:xfrm>
            <a:off x="0" y="0"/>
            <a:ext cx="5392738" cy="4900613"/>
            <a:chOff x="0" y="0"/>
            <a:chExt cx="5393468" cy="4900613"/>
          </a:xfrm>
        </p:grpSpPr>
        <p:pic>
          <p:nvPicPr>
            <p:cNvPr id="6159" name="图片 15"/>
            <p:cNvPicPr>
              <a:picLocks noChangeAspect="1"/>
            </p:cNvPicPr>
            <p:nvPr/>
          </p:nvPicPr>
          <p:blipFill>
            <a:blip r:embed="rId1"/>
            <a:srcRect t="42001" r="41302" b="21579"/>
            <a:stretch>
              <a:fillRect/>
            </a:stretch>
          </p:blipFill>
          <p:spPr>
            <a:xfrm flipH="1">
              <a:off x="0" y="0"/>
              <a:ext cx="5393468" cy="490061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160" name="图片 16"/>
            <p:cNvPicPr>
              <a:picLocks noChangeAspect="1"/>
            </p:cNvPicPr>
            <p:nvPr/>
          </p:nvPicPr>
          <p:blipFill>
            <a:blip r:embed="rId2"/>
            <a:srcRect t="42139" r="41618" b="20621"/>
            <a:stretch>
              <a:fillRect/>
            </a:stretch>
          </p:blipFill>
          <p:spPr>
            <a:xfrm flipH="1">
              <a:off x="0" y="1"/>
              <a:ext cx="3837755" cy="3695027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0" name="文本框 19"/>
          <p:cNvSpPr txBox="1"/>
          <p:nvPr/>
        </p:nvSpPr>
        <p:spPr>
          <a:xfrm>
            <a:off x="5330825" y="1309688"/>
            <a:ext cx="2836863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ctr" defTabSz="685800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2100" kern="1200" cap="none" spc="0" normalizeH="0" baseline="0" noProof="0" dirty="0">
                <a:solidFill>
                  <a:srgbClr val="7BE1D5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TEAM MEMBERS</a:t>
            </a:r>
            <a:endParaRPr kumimoji="0" lang="en-US" altLang="zh-CN" sz="2100" kern="1200" cap="none" spc="0" normalizeH="0" baseline="0" noProof="0" dirty="0">
              <a:solidFill>
                <a:srgbClr val="7BE1D5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330825" y="1932305"/>
            <a:ext cx="2837180" cy="2344420"/>
            <a:chOff x="8395" y="3043"/>
            <a:chExt cx="4468" cy="3692"/>
          </a:xfrm>
        </p:grpSpPr>
        <p:sp>
          <p:nvSpPr>
            <p:cNvPr id="6150" name="文本框 27"/>
            <p:cNvSpPr txBox="1"/>
            <p:nvPr/>
          </p:nvSpPr>
          <p:spPr>
            <a:xfrm>
              <a:off x="8395" y="3043"/>
              <a:ext cx="4468" cy="75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 eaLnBrk="1" hangingPunct="1">
                <a:lnSpc>
                  <a:spcPct val="120000"/>
                </a:lnSpc>
              </a:pPr>
              <a:r>
                <a:rPr lang="en-US" altLang="zh-CN" sz="2100" dirty="0">
                  <a:solidFill>
                    <a:srgbClr val="D9D9D9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Rohith.E</a:t>
              </a:r>
              <a:endParaRPr lang="en-US" altLang="zh-CN" sz="2100" dirty="0">
                <a:solidFill>
                  <a:srgbClr val="D9D9D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51" name="文本框 28"/>
            <p:cNvSpPr txBox="1"/>
            <p:nvPr/>
          </p:nvSpPr>
          <p:spPr>
            <a:xfrm>
              <a:off x="8395" y="4023"/>
              <a:ext cx="4468" cy="75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 eaLnBrk="1" hangingPunct="1">
                <a:lnSpc>
                  <a:spcPct val="120000"/>
                </a:lnSpc>
              </a:pPr>
              <a:r>
                <a:rPr lang="en-US" altLang="zh-CN" sz="2100" dirty="0">
                  <a:solidFill>
                    <a:srgbClr val="D9D9D9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Karthik.S</a:t>
              </a:r>
              <a:endParaRPr lang="en-US" altLang="zh-CN" sz="2100" dirty="0">
                <a:solidFill>
                  <a:srgbClr val="D9D9D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52" name="文本框 29"/>
            <p:cNvSpPr txBox="1"/>
            <p:nvPr/>
          </p:nvSpPr>
          <p:spPr>
            <a:xfrm>
              <a:off x="8395" y="5003"/>
              <a:ext cx="4468" cy="75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 eaLnBrk="1" hangingPunct="1">
                <a:lnSpc>
                  <a:spcPct val="120000"/>
                </a:lnSpc>
              </a:pPr>
              <a:r>
                <a:rPr lang="en-US" altLang="zh-CN" sz="2100" dirty="0">
                  <a:solidFill>
                    <a:srgbClr val="D9D9D9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Ritesh Kunwar</a:t>
              </a:r>
              <a:endParaRPr lang="en-US" altLang="zh-CN" sz="2100" dirty="0">
                <a:solidFill>
                  <a:srgbClr val="D9D9D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53" name="文本框 30"/>
            <p:cNvSpPr txBox="1"/>
            <p:nvPr/>
          </p:nvSpPr>
          <p:spPr>
            <a:xfrm>
              <a:off x="8395" y="5983"/>
              <a:ext cx="4468" cy="75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 eaLnBrk="1" hangingPunct="1">
                <a:lnSpc>
                  <a:spcPct val="120000"/>
                </a:lnSpc>
              </a:pPr>
              <a:r>
                <a:rPr lang="en-US" altLang="zh-CN" sz="2100" dirty="0">
                  <a:solidFill>
                    <a:srgbClr val="D9D9D9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Hemanth.B</a:t>
              </a:r>
              <a:endParaRPr lang="en-US" altLang="zh-CN" sz="2100" dirty="0">
                <a:solidFill>
                  <a:srgbClr val="D9D9D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154" name="组合 53"/>
          <p:cNvGrpSpPr/>
          <p:nvPr/>
        </p:nvGrpSpPr>
        <p:grpSpPr>
          <a:xfrm>
            <a:off x="5211763" y="1476375"/>
            <a:ext cx="355600" cy="141288"/>
            <a:chOff x="6797001" y="1796244"/>
            <a:chExt cx="473340" cy="189722"/>
          </a:xfrm>
        </p:grpSpPr>
        <p:sp>
          <p:nvSpPr>
            <p:cNvPr id="52" name="等腰三角形 51"/>
            <p:cNvSpPr/>
            <p:nvPr/>
          </p:nvSpPr>
          <p:spPr>
            <a:xfrm rot="5400000">
              <a:off x="7096429" y="1812054"/>
              <a:ext cx="189722" cy="158102"/>
            </a:xfrm>
            <a:prstGeom prst="triangle">
              <a:avLst/>
            </a:prstGeom>
            <a:gradFill flip="none" rotWithShape="1">
              <a:gsLst>
                <a:gs pos="0">
                  <a:srgbClr val="30C9AB">
                    <a:lumMod val="60000"/>
                    <a:lumOff val="40000"/>
                  </a:srgbClr>
                </a:gs>
                <a:gs pos="100000">
                  <a:srgbClr val="24C39F"/>
                </a:gs>
              </a:gsLst>
              <a:lin ang="2700000" scaled="1"/>
              <a:tileRect/>
            </a:gradFill>
            <a:ln w="25400" cap="flat" cmpd="sng" algn="ctr">
              <a:solidFill>
                <a:srgbClr val="59D9CA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等腰三角形 52"/>
            <p:cNvSpPr/>
            <p:nvPr/>
          </p:nvSpPr>
          <p:spPr>
            <a:xfrm rot="5400000">
              <a:off x="6781191" y="1812054"/>
              <a:ext cx="189722" cy="158102"/>
            </a:xfrm>
            <a:prstGeom prst="triangle">
              <a:avLst/>
            </a:prstGeom>
            <a:gradFill flip="none" rotWithShape="1">
              <a:gsLst>
                <a:gs pos="0">
                  <a:srgbClr val="30C9AB">
                    <a:lumMod val="60000"/>
                    <a:lumOff val="40000"/>
                  </a:srgbClr>
                </a:gs>
                <a:gs pos="100000">
                  <a:srgbClr val="24C39F"/>
                </a:gs>
              </a:gsLst>
              <a:lin ang="2700000" scaled="1"/>
              <a:tileRect/>
            </a:gradFill>
            <a:ln w="25400" cap="flat" cmpd="sng" algn="ctr">
              <a:solidFill>
                <a:srgbClr val="59D9CA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6155" name="图片 18"/>
          <p:cNvPicPr>
            <a:picLocks noChangeAspect="1"/>
          </p:cNvPicPr>
          <p:nvPr/>
        </p:nvPicPr>
        <p:blipFill>
          <a:blip r:embed="rId3"/>
          <a:srcRect r="4973" b="7013"/>
          <a:stretch>
            <a:fillRect/>
          </a:stretch>
        </p:blipFill>
        <p:spPr>
          <a:xfrm>
            <a:off x="7816850" y="4222750"/>
            <a:ext cx="1327150" cy="920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" name="矩形 17"/>
          <p:cNvSpPr/>
          <p:nvPr/>
        </p:nvSpPr>
        <p:spPr>
          <a:xfrm>
            <a:off x="276225" y="247650"/>
            <a:ext cx="1171575" cy="477838"/>
          </a:xfrm>
          <a:prstGeom prst="rect">
            <a:avLst/>
          </a:prstGeom>
          <a:noFill/>
          <a:ln>
            <a:solidFill>
              <a:srgbClr val="27AE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srgbClr val="27AE9F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LOGO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srgbClr val="27AE9F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p>
            <a:pPr>
              <a:buNone/>
            </a:pPr>
            <a:r>
              <a:rPr lang="en-US" altLang="zh-CN" dirty="0"/>
              <a:t>Content</a:t>
            </a:r>
            <a:endParaRPr lang="en-US" altLang="zh-CN" dirty="0"/>
          </a:p>
        </p:txBody>
      </p:sp>
      <p:sp>
        <p:nvSpPr>
          <p:cNvPr id="10" name="矩形 9"/>
          <p:cNvSpPr/>
          <p:nvPr/>
        </p:nvSpPr>
        <p:spPr>
          <a:xfrm>
            <a:off x="1955800" y="1271588"/>
            <a:ext cx="2519363" cy="2919413"/>
          </a:xfrm>
          <a:prstGeom prst="rect">
            <a:avLst/>
          </a:prstGeom>
          <a:gradFill flip="none" rotWithShape="1">
            <a:gsLst>
              <a:gs pos="0">
                <a:srgbClr val="30C9AB">
                  <a:lumMod val="60000"/>
                  <a:lumOff val="40000"/>
                </a:srgbClr>
              </a:gs>
              <a:gs pos="100000">
                <a:srgbClr val="24C39F"/>
              </a:gs>
            </a:gsLst>
            <a:lin ang="2700000" scaled="1"/>
            <a:tileRect/>
          </a:gradFill>
          <a:ln w="25400" cap="flat" cmpd="sng" algn="ctr">
            <a:solidFill>
              <a:srgbClr val="59D9CA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15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597400" y="1271588"/>
            <a:ext cx="2486025" cy="2919413"/>
          </a:xfrm>
          <a:prstGeom prst="rect">
            <a:avLst/>
          </a:prstGeom>
          <a:gradFill flip="none" rotWithShape="1">
            <a:gsLst>
              <a:gs pos="18000">
                <a:srgbClr val="7CDDB3">
                  <a:lumMod val="53000"/>
                  <a:lumOff val="47000"/>
                </a:srgbClr>
              </a:gs>
              <a:gs pos="68000">
                <a:srgbClr val="6CDBAD">
                  <a:lumMod val="73000"/>
                  <a:lumOff val="27000"/>
                </a:srgbClr>
              </a:gs>
            </a:gsLst>
            <a:lin ang="2700000" scaled="1"/>
            <a:tileRect/>
          </a:gradFill>
          <a:ln w="25400">
            <a:solidFill>
              <a:srgbClr val="9FE9D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15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74" name="文本框 20"/>
          <p:cNvSpPr txBox="1"/>
          <p:nvPr/>
        </p:nvSpPr>
        <p:spPr>
          <a:xfrm>
            <a:off x="5063173" y="2007870"/>
            <a:ext cx="1553845" cy="11988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marL="342900" indent="-342900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500" dirty="0">
                <a:solidFill>
                  <a:srgbClr val="2B414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Prototype</a:t>
            </a:r>
            <a:endParaRPr lang="en-US" altLang="zh-CN" sz="1500" dirty="0">
              <a:solidFill>
                <a:srgbClr val="2B414F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500" dirty="0">
                <a:solidFill>
                  <a:srgbClr val="2B414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Functions</a:t>
            </a:r>
            <a:endParaRPr lang="zh-CN" altLang="en-US" sz="1500" dirty="0">
              <a:solidFill>
                <a:srgbClr val="2B414F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500" dirty="0">
                <a:solidFill>
                  <a:srgbClr val="2B414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Applications</a:t>
            </a:r>
            <a:endParaRPr lang="zh-CN" altLang="en-US" sz="1500" dirty="0">
              <a:solidFill>
                <a:srgbClr val="2B414F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500" dirty="0">
                <a:solidFill>
                  <a:srgbClr val="2B414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Concludion</a:t>
            </a:r>
            <a:endParaRPr lang="en-US" altLang="zh-CN" sz="1500" dirty="0">
              <a:solidFill>
                <a:srgbClr val="2B414F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3890963" y="3438525"/>
            <a:ext cx="228600" cy="752475"/>
          </a:xfrm>
          <a:custGeom>
            <a:avLst/>
            <a:gdLst/>
            <a:ahLst/>
            <a:cxnLst/>
            <a:rect l="l" t="t" r="r" b="b"/>
            <a:pathLst>
              <a:path w="82255" h="272407">
                <a:moveTo>
                  <a:pt x="76404" y="0"/>
                </a:moveTo>
                <a:lnTo>
                  <a:pt x="82255" y="0"/>
                </a:lnTo>
                <a:lnTo>
                  <a:pt x="82255" y="272407"/>
                </a:lnTo>
                <a:lnTo>
                  <a:pt x="65219" y="272407"/>
                </a:lnTo>
                <a:lnTo>
                  <a:pt x="65219" y="26845"/>
                </a:lnTo>
                <a:cubicBezTo>
                  <a:pt x="56615" y="35105"/>
                  <a:pt x="46835" y="42189"/>
                  <a:pt x="35879" y="48097"/>
                </a:cubicBezTo>
                <a:cubicBezTo>
                  <a:pt x="24923" y="54006"/>
                  <a:pt x="12963" y="59254"/>
                  <a:pt x="0" y="63843"/>
                </a:cubicBezTo>
                <a:lnTo>
                  <a:pt x="0" y="48356"/>
                </a:lnTo>
                <a:cubicBezTo>
                  <a:pt x="7801" y="45717"/>
                  <a:pt x="15028" y="42763"/>
                  <a:pt x="21682" y="39493"/>
                </a:cubicBezTo>
                <a:cubicBezTo>
                  <a:pt x="28336" y="36224"/>
                  <a:pt x="34732" y="32581"/>
                  <a:pt x="40869" y="28566"/>
                </a:cubicBezTo>
                <a:cubicBezTo>
                  <a:pt x="47007" y="24551"/>
                  <a:pt x="52972" y="20163"/>
                  <a:pt x="58766" y="15402"/>
                </a:cubicBezTo>
                <a:cubicBezTo>
                  <a:pt x="64559" y="10641"/>
                  <a:pt x="70439" y="5507"/>
                  <a:pt x="76404" y="0"/>
                </a:cubicBezTo>
                <a:close/>
              </a:path>
            </a:pathLst>
          </a:custGeom>
          <a:solidFill>
            <a:srgbClr val="1E867A"/>
          </a:solidFill>
          <a:ln>
            <a:noFill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noAutofit/>
          </a:bodyPr>
          <a:lstStyle/>
          <a:p>
            <a:pPr marR="0" defTabSz="6858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kumimoji="0" lang="zh-CN" altLang="en-US" sz="2100" kern="1200" cap="none" spc="0" normalizeH="0" baseline="0" noProof="0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6551613" y="3441700"/>
            <a:ext cx="415925" cy="749300"/>
          </a:xfrm>
          <a:custGeom>
            <a:avLst/>
            <a:gdLst/>
            <a:ahLst/>
            <a:cxnLst/>
            <a:rect l="l" t="t" r="r" b="b"/>
            <a:pathLst>
              <a:path w="150916" h="271030">
                <a:moveTo>
                  <a:pt x="80018" y="0"/>
                </a:moveTo>
                <a:cubicBezTo>
                  <a:pt x="90687" y="0"/>
                  <a:pt x="100353" y="1635"/>
                  <a:pt x="109014" y="4904"/>
                </a:cubicBezTo>
                <a:cubicBezTo>
                  <a:pt x="117676" y="8174"/>
                  <a:pt x="125075" y="12763"/>
                  <a:pt x="131213" y="18671"/>
                </a:cubicBezTo>
                <a:cubicBezTo>
                  <a:pt x="137350" y="24579"/>
                  <a:pt x="142083" y="31749"/>
                  <a:pt x="145410" y="40181"/>
                </a:cubicBezTo>
                <a:cubicBezTo>
                  <a:pt x="148736" y="48613"/>
                  <a:pt x="150400" y="58049"/>
                  <a:pt x="150400" y="68489"/>
                </a:cubicBezTo>
                <a:cubicBezTo>
                  <a:pt x="150400" y="80764"/>
                  <a:pt x="148650" y="91634"/>
                  <a:pt x="145151" y="101099"/>
                </a:cubicBezTo>
                <a:cubicBezTo>
                  <a:pt x="141652" y="110563"/>
                  <a:pt x="136863" y="119167"/>
                  <a:pt x="130783" y="126911"/>
                </a:cubicBezTo>
                <a:cubicBezTo>
                  <a:pt x="124702" y="134655"/>
                  <a:pt x="117618" y="141767"/>
                  <a:pt x="109530" y="148249"/>
                </a:cubicBezTo>
                <a:cubicBezTo>
                  <a:pt x="101442" y="154731"/>
                  <a:pt x="92867" y="161241"/>
                  <a:pt x="83804" y="167781"/>
                </a:cubicBezTo>
                <a:cubicBezTo>
                  <a:pt x="71758" y="176270"/>
                  <a:pt x="61577" y="183842"/>
                  <a:pt x="53259" y="190495"/>
                </a:cubicBezTo>
                <a:cubicBezTo>
                  <a:pt x="44942" y="197149"/>
                  <a:pt x="38202" y="203631"/>
                  <a:pt x="33040" y="209941"/>
                </a:cubicBezTo>
                <a:cubicBezTo>
                  <a:pt x="27877" y="216250"/>
                  <a:pt x="24149" y="222732"/>
                  <a:pt x="21854" y="229386"/>
                </a:cubicBezTo>
                <a:cubicBezTo>
                  <a:pt x="19560" y="236040"/>
                  <a:pt x="18413" y="243784"/>
                  <a:pt x="18413" y="252617"/>
                </a:cubicBezTo>
                <a:lnTo>
                  <a:pt x="18413" y="255371"/>
                </a:lnTo>
                <a:lnTo>
                  <a:pt x="150916" y="255371"/>
                </a:lnTo>
                <a:lnTo>
                  <a:pt x="150916" y="271030"/>
                </a:lnTo>
                <a:lnTo>
                  <a:pt x="0" y="271030"/>
                </a:lnTo>
                <a:lnTo>
                  <a:pt x="0" y="258640"/>
                </a:lnTo>
                <a:cubicBezTo>
                  <a:pt x="0" y="250265"/>
                  <a:pt x="659" y="242780"/>
                  <a:pt x="1979" y="236183"/>
                </a:cubicBezTo>
                <a:cubicBezTo>
                  <a:pt x="3298" y="229587"/>
                  <a:pt x="5363" y="223507"/>
                  <a:pt x="8174" y="217943"/>
                </a:cubicBezTo>
                <a:cubicBezTo>
                  <a:pt x="10984" y="212379"/>
                  <a:pt x="14455" y="207130"/>
                  <a:pt x="18585" y="202197"/>
                </a:cubicBezTo>
                <a:cubicBezTo>
                  <a:pt x="22715" y="197264"/>
                  <a:pt x="27562" y="192360"/>
                  <a:pt x="33126" y="187484"/>
                </a:cubicBezTo>
                <a:cubicBezTo>
                  <a:pt x="38690" y="182608"/>
                  <a:pt x="44971" y="177589"/>
                  <a:pt x="51969" y="172427"/>
                </a:cubicBezTo>
                <a:cubicBezTo>
                  <a:pt x="58967" y="167264"/>
                  <a:pt x="66596" y="161643"/>
                  <a:pt x="74856" y="155563"/>
                </a:cubicBezTo>
                <a:cubicBezTo>
                  <a:pt x="82886" y="149827"/>
                  <a:pt x="90401" y="144091"/>
                  <a:pt x="97399" y="138354"/>
                </a:cubicBezTo>
                <a:cubicBezTo>
                  <a:pt x="104397" y="132618"/>
                  <a:pt x="110505" y="126481"/>
                  <a:pt x="115725" y="119942"/>
                </a:cubicBezTo>
                <a:cubicBezTo>
                  <a:pt x="120945" y="113402"/>
                  <a:pt x="125075" y="106204"/>
                  <a:pt x="128115" y="98345"/>
                </a:cubicBezTo>
                <a:cubicBezTo>
                  <a:pt x="131155" y="90487"/>
                  <a:pt x="132675" y="81452"/>
                  <a:pt x="132675" y="71242"/>
                </a:cubicBezTo>
                <a:cubicBezTo>
                  <a:pt x="132675" y="53690"/>
                  <a:pt x="127800" y="40038"/>
                  <a:pt x="118048" y="30287"/>
                </a:cubicBezTo>
                <a:cubicBezTo>
                  <a:pt x="108297" y="20535"/>
                  <a:pt x="94645" y="15660"/>
                  <a:pt x="77093" y="15660"/>
                </a:cubicBezTo>
                <a:cubicBezTo>
                  <a:pt x="65162" y="15660"/>
                  <a:pt x="53689" y="18270"/>
                  <a:pt x="42676" y="23489"/>
                </a:cubicBezTo>
                <a:cubicBezTo>
                  <a:pt x="31663" y="28709"/>
                  <a:pt x="20879" y="35965"/>
                  <a:pt x="10325" y="45258"/>
                </a:cubicBezTo>
                <a:lnTo>
                  <a:pt x="10325" y="25124"/>
                </a:lnTo>
                <a:cubicBezTo>
                  <a:pt x="20535" y="17323"/>
                  <a:pt x="31519" y="11185"/>
                  <a:pt x="43278" y="6711"/>
                </a:cubicBezTo>
                <a:cubicBezTo>
                  <a:pt x="55037" y="2237"/>
                  <a:pt x="67284" y="0"/>
                  <a:pt x="80018" y="0"/>
                </a:cubicBezTo>
                <a:close/>
              </a:path>
            </a:pathLst>
          </a:custGeom>
          <a:solidFill>
            <a:srgbClr val="1E867A"/>
          </a:solidFill>
          <a:ln>
            <a:noFill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noAutofit/>
          </a:bodyPr>
          <a:lstStyle/>
          <a:p>
            <a:pPr marR="0" defTabSz="6858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kumimoji="0" lang="zh-CN" altLang="en-US" sz="2100" kern="1200" cap="none" spc="0" normalizeH="0" baseline="0" noProof="0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77" name="文本框 61"/>
          <p:cNvSpPr txBox="1"/>
          <p:nvPr/>
        </p:nvSpPr>
        <p:spPr>
          <a:xfrm>
            <a:off x="2181225" y="2007870"/>
            <a:ext cx="2294255" cy="1476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marL="342900" indent="-342900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500" dirty="0">
                <a:solidFill>
                  <a:srgbClr val="2B414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Objective</a:t>
            </a:r>
            <a:endParaRPr lang="en-US" altLang="zh-CN" sz="1500" dirty="0">
              <a:solidFill>
                <a:srgbClr val="2B414F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500" dirty="0">
                <a:solidFill>
                  <a:srgbClr val="2B414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Components</a:t>
            </a:r>
            <a:endParaRPr lang="en-US" altLang="zh-CN" sz="1500" dirty="0">
              <a:solidFill>
                <a:srgbClr val="2B414F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500" dirty="0">
                <a:solidFill>
                  <a:srgbClr val="2B414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Principle</a:t>
            </a:r>
            <a:endParaRPr lang="zh-CN" altLang="en-US" sz="1500" dirty="0">
              <a:solidFill>
                <a:srgbClr val="2B414F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500" dirty="0">
                <a:solidFill>
                  <a:srgbClr val="2B414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Idea Circuit sketches</a:t>
            </a:r>
            <a:endParaRPr lang="zh-CN" altLang="en-US" sz="1500" dirty="0">
              <a:solidFill>
                <a:srgbClr val="2B414F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500" dirty="0">
                <a:solidFill>
                  <a:srgbClr val="2B414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Modern solution</a:t>
            </a:r>
            <a:endParaRPr lang="en-US" altLang="zh-CN" sz="1500" dirty="0">
              <a:solidFill>
                <a:srgbClr val="2B414F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r>
              <a:rPr lang="en-US" altLang="en-GB"/>
              <a:t>OBJECTIVE</a:t>
            </a:r>
            <a:endParaRPr lang="en-US" altLang="en-GB"/>
          </a:p>
        </p:txBody>
      </p:sp>
      <p:sp>
        <p:nvSpPr>
          <p:cNvPr id="3" name="Text Box 2"/>
          <p:cNvSpPr txBox="1"/>
          <p:nvPr/>
        </p:nvSpPr>
        <p:spPr>
          <a:xfrm>
            <a:off x="1024255" y="1275080"/>
            <a:ext cx="7094855" cy="34867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>
              <a:buFont typeface="+mj-lt"/>
              <a:buAutoNum type="arabicPeriod"/>
            </a:pPr>
            <a:r>
              <a:rPr lang="en-US" altLang="en-GB" sz="1800">
                <a:solidFill>
                  <a:schemeClr val="bg1"/>
                </a:solidFill>
              </a:rPr>
              <a:t>Developing a system to calculate a the carbon emmission</a:t>
            </a:r>
            <a:endParaRPr lang="en-US" altLang="en-GB" sz="180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altLang="en-GB" sz="180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en-GB" sz="1800">
                <a:solidFill>
                  <a:schemeClr val="bg1"/>
                </a:solidFill>
              </a:rPr>
              <a:t>To create a simulation working prototype to find the concentration of CO2</a:t>
            </a:r>
            <a:endParaRPr lang="en-US" altLang="en-GB" sz="180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altLang="en-GB" sz="180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en-GB" sz="1800">
                <a:solidFill>
                  <a:schemeClr val="bg1"/>
                </a:solidFill>
              </a:rPr>
              <a:t>Using the found analog data to convert into digital output</a:t>
            </a:r>
            <a:endParaRPr lang="en-US" altLang="en-GB" sz="180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altLang="en-GB" sz="180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en-GB" sz="1800">
                <a:solidFill>
                  <a:schemeClr val="bg1"/>
                </a:solidFill>
              </a:rPr>
              <a:t>To create Prototype (End product)</a:t>
            </a:r>
            <a:endParaRPr lang="en-US" altLang="en-GB" sz="18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8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p>
            <a:pPr>
              <a:buNone/>
            </a:pPr>
            <a:r>
              <a:rPr lang="en-US" altLang="zh-CN" dirty="0"/>
              <a:t>COMPONENTS </a:t>
            </a:r>
            <a:endParaRPr lang="en-US" altLang="zh-CN" dirty="0"/>
          </a:p>
        </p:txBody>
      </p:sp>
      <p:sp>
        <p:nvSpPr>
          <p:cNvPr id="2" name="Text Box 1"/>
          <p:cNvSpPr txBox="1"/>
          <p:nvPr/>
        </p:nvSpPr>
        <p:spPr>
          <a:xfrm>
            <a:off x="1280160" y="1680845"/>
            <a:ext cx="3048000" cy="2582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lnSpc>
                <a:spcPct val="60000"/>
              </a:lnSpc>
              <a:buFont typeface="+mj-lt"/>
              <a:buAutoNum type="arabicPeriod"/>
            </a:pPr>
            <a:r>
              <a:rPr lang="en-US" altLang="en-GB" sz="1800">
                <a:solidFill>
                  <a:schemeClr val="bg1"/>
                </a:solidFill>
              </a:rPr>
              <a:t>Arduino UNO</a:t>
            </a:r>
            <a:endParaRPr lang="en-US" altLang="en-GB" sz="1800">
              <a:solidFill>
                <a:schemeClr val="bg1"/>
              </a:solidFill>
            </a:endParaRPr>
          </a:p>
          <a:p>
            <a:pPr marL="342900" indent="-342900">
              <a:lnSpc>
                <a:spcPct val="60000"/>
              </a:lnSpc>
              <a:buFont typeface="+mj-lt"/>
              <a:buAutoNum type="arabicPeriod"/>
            </a:pPr>
            <a:endParaRPr lang="en-US" altLang="en-GB" sz="1800">
              <a:solidFill>
                <a:schemeClr val="bg1"/>
              </a:solidFill>
            </a:endParaRPr>
          </a:p>
          <a:p>
            <a:pPr marL="342900" indent="-342900">
              <a:lnSpc>
                <a:spcPct val="60000"/>
              </a:lnSpc>
              <a:buFont typeface="+mj-lt"/>
              <a:buAutoNum type="arabicPeriod"/>
            </a:pPr>
            <a:r>
              <a:rPr lang="en-US" altLang="en-GB" sz="1800">
                <a:solidFill>
                  <a:schemeClr val="bg1"/>
                </a:solidFill>
              </a:rPr>
              <a:t>NDIR sensor</a:t>
            </a:r>
            <a:endParaRPr lang="en-US" altLang="en-GB" sz="1800">
              <a:solidFill>
                <a:schemeClr val="bg1"/>
              </a:solidFill>
            </a:endParaRPr>
          </a:p>
          <a:p>
            <a:pPr marL="342900" indent="-342900">
              <a:lnSpc>
                <a:spcPct val="60000"/>
              </a:lnSpc>
              <a:buFont typeface="+mj-lt"/>
              <a:buAutoNum type="arabicPeriod"/>
            </a:pPr>
            <a:endParaRPr lang="en-US" altLang="en-GB" sz="1800">
              <a:solidFill>
                <a:schemeClr val="bg1"/>
              </a:solidFill>
            </a:endParaRPr>
          </a:p>
          <a:p>
            <a:pPr marL="342900" indent="-342900">
              <a:lnSpc>
                <a:spcPct val="60000"/>
              </a:lnSpc>
              <a:buFont typeface="+mj-lt"/>
              <a:buAutoNum type="arabicPeriod"/>
            </a:pPr>
            <a:r>
              <a:rPr lang="en-US" altLang="en-GB" sz="1800">
                <a:solidFill>
                  <a:schemeClr val="bg1"/>
                </a:solidFill>
              </a:rPr>
              <a:t>LED display</a:t>
            </a:r>
            <a:endParaRPr lang="en-US" altLang="en-GB" sz="1800">
              <a:solidFill>
                <a:schemeClr val="bg1"/>
              </a:solidFill>
            </a:endParaRPr>
          </a:p>
          <a:p>
            <a:pPr marL="342900" indent="-342900">
              <a:lnSpc>
                <a:spcPct val="60000"/>
              </a:lnSpc>
              <a:buFont typeface="+mj-lt"/>
              <a:buAutoNum type="arabicPeriod"/>
            </a:pPr>
            <a:endParaRPr lang="en-US" altLang="en-GB" sz="1800">
              <a:solidFill>
                <a:schemeClr val="bg1"/>
              </a:solidFill>
            </a:endParaRPr>
          </a:p>
          <a:p>
            <a:pPr marL="342900" indent="-342900">
              <a:lnSpc>
                <a:spcPct val="60000"/>
              </a:lnSpc>
              <a:buFont typeface="+mj-lt"/>
              <a:buAutoNum type="arabicPeriod"/>
            </a:pPr>
            <a:r>
              <a:rPr lang="en-US" altLang="en-GB" sz="1800">
                <a:solidFill>
                  <a:schemeClr val="bg1"/>
                </a:solidFill>
              </a:rPr>
              <a:t>Buzzer</a:t>
            </a:r>
            <a:endParaRPr lang="en-US" altLang="en-GB" sz="1800">
              <a:solidFill>
                <a:schemeClr val="bg1"/>
              </a:solidFill>
            </a:endParaRPr>
          </a:p>
          <a:p>
            <a:pPr marL="342900" indent="-342900">
              <a:lnSpc>
                <a:spcPct val="60000"/>
              </a:lnSpc>
              <a:buFont typeface="+mj-lt"/>
              <a:buAutoNum type="arabicPeriod"/>
            </a:pPr>
            <a:endParaRPr lang="en-US" altLang="en-GB" sz="1800">
              <a:solidFill>
                <a:schemeClr val="bg1"/>
              </a:solidFill>
            </a:endParaRPr>
          </a:p>
          <a:p>
            <a:pPr marL="342900" indent="-342900">
              <a:lnSpc>
                <a:spcPct val="60000"/>
              </a:lnSpc>
              <a:buFont typeface="+mj-lt"/>
              <a:buAutoNum type="arabicPeriod"/>
            </a:pPr>
            <a:r>
              <a:rPr lang="en-US" altLang="en-GB" sz="1800">
                <a:solidFill>
                  <a:schemeClr val="bg1"/>
                </a:solidFill>
              </a:rPr>
              <a:t>Wi-Fi module</a:t>
            </a:r>
            <a:endParaRPr lang="en-US" altLang="en-GB" sz="1800">
              <a:solidFill>
                <a:schemeClr val="bg1"/>
              </a:solidFill>
            </a:endParaRPr>
          </a:p>
          <a:p>
            <a:pPr marL="342900" indent="-342900">
              <a:lnSpc>
                <a:spcPct val="60000"/>
              </a:lnSpc>
              <a:buFont typeface="+mj-lt"/>
              <a:buAutoNum type="arabicPeriod"/>
            </a:pPr>
            <a:endParaRPr lang="en-US" altLang="en-GB" sz="1800">
              <a:solidFill>
                <a:schemeClr val="bg1"/>
              </a:solidFill>
            </a:endParaRPr>
          </a:p>
          <a:p>
            <a:pPr marL="342900" indent="-342900">
              <a:lnSpc>
                <a:spcPct val="60000"/>
              </a:lnSpc>
              <a:buFont typeface="+mj-lt"/>
              <a:buAutoNum type="arabicPeriod"/>
            </a:pPr>
            <a:r>
              <a:rPr lang="en-US" altLang="en-GB" sz="1800">
                <a:solidFill>
                  <a:schemeClr val="bg1"/>
                </a:solidFill>
              </a:rPr>
              <a:t>LED bulbs</a:t>
            </a:r>
            <a:endParaRPr lang="en-US" altLang="en-GB" sz="1800">
              <a:solidFill>
                <a:schemeClr val="bg1"/>
              </a:solidFill>
            </a:endParaRPr>
          </a:p>
          <a:p>
            <a:pPr marL="342900" indent="-342900">
              <a:lnSpc>
                <a:spcPct val="60000"/>
              </a:lnSpc>
              <a:buFont typeface="+mj-lt"/>
              <a:buAutoNum type="arabicPeriod"/>
            </a:pPr>
            <a:endParaRPr lang="en-US" altLang="en-GB" sz="1800">
              <a:solidFill>
                <a:schemeClr val="bg1"/>
              </a:solidFill>
            </a:endParaRPr>
          </a:p>
          <a:p>
            <a:pPr marL="342900" indent="-342900">
              <a:lnSpc>
                <a:spcPct val="60000"/>
              </a:lnSpc>
              <a:buFont typeface="+mj-lt"/>
              <a:buAutoNum type="arabicPeriod"/>
            </a:pPr>
            <a:r>
              <a:rPr lang="en-US" altLang="en-GB" sz="1800">
                <a:solidFill>
                  <a:schemeClr val="bg1"/>
                </a:solidFill>
              </a:rPr>
              <a:t>PCB / Bread board</a:t>
            </a:r>
            <a:endParaRPr lang="en-US" altLang="en-GB" sz="1800">
              <a:solidFill>
                <a:schemeClr val="bg1"/>
              </a:solidFill>
            </a:endParaRPr>
          </a:p>
          <a:p>
            <a:pPr marL="342900" indent="-342900">
              <a:lnSpc>
                <a:spcPct val="60000"/>
              </a:lnSpc>
              <a:buFont typeface="+mj-lt"/>
              <a:buAutoNum type="arabicPeriod"/>
            </a:pPr>
            <a:endParaRPr lang="en-US" altLang="en-GB" sz="1800">
              <a:solidFill>
                <a:schemeClr val="bg1"/>
              </a:solidFill>
            </a:endParaRPr>
          </a:p>
          <a:p>
            <a:pPr marL="342900" indent="-342900">
              <a:lnSpc>
                <a:spcPct val="60000"/>
              </a:lnSpc>
              <a:buFont typeface="+mj-lt"/>
              <a:buAutoNum type="arabicPeriod"/>
            </a:pPr>
            <a:r>
              <a:rPr lang="en-US" altLang="en-GB" sz="1800">
                <a:solidFill>
                  <a:schemeClr val="bg1"/>
                </a:solidFill>
              </a:rPr>
              <a:t>Resistors</a:t>
            </a:r>
            <a:endParaRPr lang="en-US" altLang="en-GB" sz="18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8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p>
            <a:pPr>
              <a:buNone/>
            </a:pPr>
            <a:r>
              <a:rPr lang="en-US" altLang="zh-CN" dirty="0"/>
              <a:t>PRINCIPLE</a:t>
            </a:r>
            <a:endParaRPr lang="en-US" altLang="zh-CN" dirty="0"/>
          </a:p>
        </p:txBody>
      </p:sp>
      <p:sp>
        <p:nvSpPr>
          <p:cNvPr id="10" name="矩形 9"/>
          <p:cNvSpPr/>
          <p:nvPr/>
        </p:nvSpPr>
        <p:spPr>
          <a:xfrm>
            <a:off x="628650" y="1298575"/>
            <a:ext cx="3657600" cy="2505075"/>
          </a:xfrm>
          <a:prstGeom prst="rect">
            <a:avLst/>
          </a:prstGeom>
          <a:gradFill flip="none" rotWithShape="1">
            <a:gsLst>
              <a:gs pos="0">
                <a:srgbClr val="30C9AB">
                  <a:lumMod val="60000"/>
                  <a:lumOff val="40000"/>
                </a:srgbClr>
              </a:gs>
              <a:gs pos="100000">
                <a:srgbClr val="24C39F"/>
              </a:gs>
            </a:gsLst>
            <a:lin ang="2700000" scaled="1"/>
            <a:tileRect/>
          </a:gradFill>
          <a:ln w="25400" cap="flat" cmpd="sng" algn="ctr">
            <a:solidFill>
              <a:srgbClr val="59D9CA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15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Object 4"/>
          <p:cNvGraphicFramePr/>
          <p:nvPr/>
        </p:nvGraphicFramePr>
        <p:xfrm>
          <a:off x="1100455" y="1603375"/>
          <a:ext cx="2714625" cy="1894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1733550" imgH="1476375" progId="Paint.Picture">
                  <p:embed/>
                </p:oleObj>
              </mc:Choice>
              <mc:Fallback>
                <p:oleObj name="" r:id="rId1" imgW="1733550" imgH="1476375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100455" y="1603375"/>
                        <a:ext cx="2714625" cy="18948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7"/>
          <p:cNvSpPr txBox="1"/>
          <p:nvPr/>
        </p:nvSpPr>
        <p:spPr>
          <a:xfrm>
            <a:off x="4533900" y="1036955"/>
            <a:ext cx="3981450" cy="39401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457200" indent="-457200">
              <a:buFont typeface="+mj-lt"/>
              <a:buAutoNum type="arabicPeriod"/>
            </a:pPr>
            <a:r>
              <a:rPr lang="en-GB" altLang="en-US" sz="2000">
                <a:solidFill>
                  <a:schemeClr val="bg1"/>
                </a:solidFill>
              </a:rPr>
              <a:t>An infrared light is emitted toward the gas sample.</a:t>
            </a:r>
            <a:endParaRPr lang="en-GB" altLang="en-US" sz="200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altLang="en-US" sz="2000">
                <a:solidFill>
                  <a:schemeClr val="bg1"/>
                </a:solidFill>
              </a:rPr>
              <a:t>The target gas absorbs specific wavelengths of infrared light.</a:t>
            </a:r>
            <a:endParaRPr lang="en-GB" altLang="en-US" sz="200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altLang="en-US" sz="2000">
                <a:solidFill>
                  <a:schemeClr val="bg1"/>
                </a:solidFill>
              </a:rPr>
              <a:t>The unabsorbed light reaches the detector.</a:t>
            </a:r>
            <a:endParaRPr lang="en-GB" altLang="en-US" sz="200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altLang="en-US" sz="2000">
                <a:solidFill>
                  <a:schemeClr val="bg1"/>
                </a:solidFill>
              </a:rPr>
              <a:t>The detector measures the amount of transmitted light.</a:t>
            </a:r>
            <a:endParaRPr lang="en-GB" altLang="en-US" sz="200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altLang="en-US" sz="2000">
                <a:solidFill>
                  <a:schemeClr val="bg1"/>
                </a:solidFill>
              </a:rPr>
              <a:t>The amount of absorption is used to calculate the concentration of the gas.</a:t>
            </a:r>
            <a:endParaRPr lang="en-GB" altLang="en-US" sz="20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74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p>
            <a:pPr>
              <a:buNone/>
            </a:pPr>
            <a:r>
              <a:rPr lang="en-US" altLang="zh-CN" dirty="0"/>
              <a:t>Circuit sketches </a:t>
            </a:r>
            <a:endParaRPr lang="en-US" altLang="zh-CN" dirty="0"/>
          </a:p>
        </p:txBody>
      </p:sp>
      <p:graphicFrame>
        <p:nvGraphicFramePr>
          <p:cNvPr id="4" name="Object 3"/>
          <p:cNvGraphicFramePr/>
          <p:nvPr/>
        </p:nvGraphicFramePr>
        <p:xfrm>
          <a:off x="3521075" y="1156970"/>
          <a:ext cx="2115185" cy="38728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5419725" imgH="8048625" progId="Paint.Picture">
                  <p:embed/>
                </p:oleObj>
              </mc:Choice>
              <mc:Fallback>
                <p:oleObj name="" r:id="rId1" imgW="5419725" imgH="8048625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521075" y="1156970"/>
                        <a:ext cx="2115185" cy="38728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/>
          <p:nvPr/>
        </p:nvGraphicFramePr>
        <p:xfrm>
          <a:off x="628650" y="1252220"/>
          <a:ext cx="2151380" cy="3647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8467725" imgH="8305165" progId="Paint.Picture">
                  <p:embed/>
                </p:oleObj>
              </mc:Choice>
              <mc:Fallback>
                <p:oleObj name="" r:id="rId3" imgW="8467725" imgH="8305165" progId="Paint.Picture">
                  <p:embed/>
                  <p:pic>
                    <p:nvPicPr>
                      <p:cNvPr id="0" name="Picture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8650" y="1252220"/>
                        <a:ext cx="2151380" cy="36474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BLUEPRINTS</a:t>
            </a:r>
            <a:endParaRPr lang="en-US" altLang="en-GB"/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ph idx="1"/>
          </p:nvPr>
        </p:nvGraphicFramePr>
        <p:xfrm>
          <a:off x="628650" y="1299845"/>
          <a:ext cx="3976370" cy="3069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6343650" imgH="4895850" progId="Paint.Picture">
                  <p:embed/>
                </p:oleObj>
              </mc:Choice>
              <mc:Fallback>
                <p:oleObj name="" r:id="rId1" imgW="6343650" imgH="4895850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28650" y="1299845"/>
                        <a:ext cx="3976370" cy="3069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/>
          <p:nvPr/>
        </p:nvGraphicFramePr>
        <p:xfrm>
          <a:off x="5191125" y="1330960"/>
          <a:ext cx="3324225" cy="303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8791575" imgH="7000875" progId="Paint.Picture">
                  <p:embed/>
                </p:oleObj>
              </mc:Choice>
              <mc:Fallback>
                <p:oleObj name="" r:id="rId3" imgW="8791575" imgH="7000875" progId="Paint.Picture">
                  <p:embed/>
                  <p:pic>
                    <p:nvPicPr>
                      <p:cNvPr id="0" name="Picture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91125" y="1330960"/>
                        <a:ext cx="3324225" cy="303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Calibri Light"/>
        <a:ea typeface="微软雅黑 Light"/>
        <a:cs typeface=""/>
      </a:majorFont>
      <a:minorFont>
        <a:latin typeface="Calibri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2571</Words>
  <Application>WPS Presentation</Application>
  <PresentationFormat>全屏显示(16:9)</PresentationFormat>
  <Paragraphs>125</Paragraphs>
  <Slides>15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6</vt:i4>
      </vt:variant>
      <vt:variant>
        <vt:lpstr>幻灯片标题</vt:lpstr>
      </vt:variant>
      <vt:variant>
        <vt:i4>15</vt:i4>
      </vt:variant>
    </vt:vector>
  </HeadingPairs>
  <TitlesOfParts>
    <vt:vector size="30" baseType="lpstr">
      <vt:lpstr>Arial</vt:lpstr>
      <vt:lpstr>SimSun</vt:lpstr>
      <vt:lpstr>Wingdings</vt:lpstr>
      <vt:lpstr>Calibri</vt:lpstr>
      <vt:lpstr>Microsoft YaHei</vt:lpstr>
      <vt:lpstr>Arial Unicode MS</vt:lpstr>
      <vt:lpstr>Calibri Light</vt:lpstr>
      <vt:lpstr>Wingdings</vt:lpstr>
      <vt:lpstr>Office 主题</vt:lpstr>
      <vt:lpstr>Paint.Picture</vt:lpstr>
      <vt:lpstr>Paint.Picture</vt:lpstr>
      <vt:lpstr>Paint.Picture</vt:lpstr>
      <vt:lpstr>Paint.Picture</vt:lpstr>
      <vt:lpstr>Paint.Picture</vt:lpstr>
      <vt:lpstr>Paint.Picture</vt:lpstr>
      <vt:lpstr>PowerPoint 演示文稿</vt:lpstr>
      <vt:lpstr>PowerPoint 演示文稿</vt:lpstr>
      <vt:lpstr>PowerPoint 演示文稿</vt:lpstr>
      <vt:lpstr>Enter title</vt:lpstr>
      <vt:lpstr>Enter title</vt:lpstr>
      <vt:lpstr>Enter title</vt:lpstr>
      <vt:lpstr>Enter title</vt:lpstr>
      <vt:lpstr>Enter title</vt:lpstr>
      <vt:lpstr>PowerPoint 演示文稿</vt:lpstr>
      <vt:lpstr>PowerPoint 演示文稿</vt:lpstr>
      <vt:lpstr>Enter title</vt:lpstr>
      <vt:lpstr>Enter title</vt:lpstr>
      <vt:lpstr>Enter title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Slibe</dc:creator>
  <cp:lastModifiedBy>Rohith E</cp:lastModifiedBy>
  <cp:revision>81</cp:revision>
  <dcterms:created xsi:type="dcterms:W3CDTF">2016-02-01T02:43:00Z</dcterms:created>
  <dcterms:modified xsi:type="dcterms:W3CDTF">2024-12-01T02:56:24Z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2057-12.2.0.18639</vt:lpwstr>
  </property>
  <property fmtid="{D5CDD505-2E9C-101B-9397-08002B2CF9AE}" pid="3" name="ICV">
    <vt:lpwstr>44049577B6F84E339027E43EC40027CC_13</vt:lpwstr>
  </property>
</Properties>
</file>